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jpg"/><Relationship Id="rId3" Type="http://schemas.openxmlformats.org/officeDocument/2006/relationships/image" Target="../media/image-3-3.jpg"/><Relationship Id="rId4" Type="http://schemas.openxmlformats.org/officeDocument/2006/relationships/image" Target="../media/image-3-4.jpg"/><Relationship Id="rId5" Type="http://schemas.openxmlformats.org/officeDocument/2006/relationships/image" Target="../media/image-3-5.jp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jpg"/><Relationship Id="rId3" Type="http://schemas.openxmlformats.org/officeDocument/2006/relationships/image" Target="../media/image-5-3.jpg"/><Relationship Id="rId4" Type="http://schemas.openxmlformats.org/officeDocument/2006/relationships/image" Target="../media/image-5-4.jpg"/><Relationship Id="rId5" Type="http://schemas.openxmlformats.org/officeDocument/2006/relationships/image" Target="../media/image-5-5.jp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30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0"/>
            <a:ext cx="3962095" cy="6858000"/>
          </a:xfrm>
          <a:prstGeom prst="rect">
            <a:avLst/>
          </a:prstGeom>
          <a:solidFill>
            <a:srgbClr val="0A3F37"/>
          </a:solidFill>
          <a:ln/>
        </p:spPr>
      </p:sp>
      <p:pic>
        <p:nvPicPr>
          <p:cNvPr id="3" name="Image 0" descr="/home/claude/logo-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502920"/>
            <a:ext cx="2743200" cy="100620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48640" y="21488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F1C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 AUDIENCE  ·  MARKETING PLAN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502920" y="2468880"/>
            <a:ext cx="749808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Sneaker Buyers —</a:t>
            </a:r>
            <a:endParaRPr lang="en-US" sz="4600" dirty="0"/>
          </a:p>
          <a:p>
            <a:pPr indent="0" marL="0">
              <a:lnSpc>
                <a:spcPts val="46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Active Purchasers</a:t>
            </a:r>
            <a:endParaRPr lang="en-US" sz="4600" dirty="0"/>
          </a:p>
        </p:txBody>
      </p:sp>
      <p:sp>
        <p:nvSpPr>
          <p:cNvPr id="6" name="Text 3"/>
          <p:cNvSpPr/>
          <p:nvPr/>
        </p:nvSpPr>
        <p:spPr>
          <a:xfrm>
            <a:off x="548640" y="4389120"/>
            <a:ext cx="7040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300"/>
              </a:lnSpc>
              <a:buNone/>
            </a:pPr>
            <a:r>
              <a:rPr lang="en-US" sz="1600" dirty="0">
                <a:solidFill>
                  <a:srgbClr val="D8E4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seven-word request became a scored national audience and a ready-to-present marketing plan — delivered together.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8229600" y="2468880"/>
            <a:ext cx="374904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F1C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28.4%</a:t>
            </a:r>
            <a:endParaRPr lang="en-US" sz="6000" dirty="0"/>
          </a:p>
        </p:txBody>
      </p:sp>
      <p:sp>
        <p:nvSpPr>
          <p:cNvPr id="8" name="Text 5"/>
          <p:cNvSpPr/>
          <p:nvPr/>
        </p:nvSpPr>
        <p:spPr>
          <a:xfrm>
            <a:off x="8229600" y="3520440"/>
            <a:ext cx="3749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D8E4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the national file</a:t>
            </a:r>
            <a:endParaRPr lang="en-US" sz="1400" dirty="0"/>
          </a:p>
        </p:txBody>
      </p:sp>
      <p:pic>
        <p:nvPicPr>
          <p:cNvPr id="9" name="Image 1" descr="/home/claude/site/assets/img/product-performance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560" y="4114800"/>
            <a:ext cx="2286000" cy="2286000"/>
          </a:xfrm>
          <a:prstGeom prst="ellipse">
            <a:avLst/>
          </a:prstGeom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pic>
      <p:sp>
        <p:nvSpPr>
          <p:cNvPr id="10" name="Text 6"/>
          <p:cNvSpPr/>
          <p:nvPr/>
        </p:nvSpPr>
        <p:spPr>
          <a:xfrm>
            <a:off x="548640" y="6419088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BB3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Generated by Intelafy from measured data.  Illustrative example; company and figures anonymized.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1 · THE AUDIENCE</a:t>
            </a:r>
            <a:endParaRPr lang="en-US" sz="1100" dirty="0"/>
          </a:p>
        </p:txBody>
      </p:sp>
      <p:pic>
        <p:nvPicPr>
          <p:cNvPr id="3" name="Image 0" descr="/home/claude/logo-colo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6688" y="384048"/>
            <a:ext cx="1600200" cy="58695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2920" y="777240"/>
            <a:ext cx="86868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finished audience — measured, not guessed.</a:t>
            </a:r>
            <a:endParaRPr lang="en-US" sz="3200" dirty="0"/>
          </a:p>
        </p:txBody>
      </p:sp>
      <p:sp>
        <p:nvSpPr>
          <p:cNvPr id="5" name="Shape 2"/>
          <p:cNvSpPr/>
          <p:nvPr/>
        </p:nvSpPr>
        <p:spPr>
          <a:xfrm>
            <a:off x="548640" y="1783080"/>
            <a:ext cx="4572000" cy="2286000"/>
          </a:xfrm>
          <a:prstGeom prst="roundRect">
            <a:avLst>
              <a:gd name="adj" fmla="val 5600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48640" y="2011680"/>
            <a:ext cx="4572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0" b="1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28.4%</a:t>
            </a:r>
            <a:endParaRPr lang="en-US" sz="6600" dirty="0"/>
          </a:p>
        </p:txBody>
      </p:sp>
      <p:sp>
        <p:nvSpPr>
          <p:cNvPr id="7" name="Text 4"/>
          <p:cNvSpPr/>
          <p:nvPr/>
        </p:nvSpPr>
        <p:spPr>
          <a:xfrm>
            <a:off x="548640" y="315468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the national file</a:t>
            </a:r>
            <a:endParaRPr lang="en-US" sz="1500" dirty="0"/>
          </a:p>
        </p:txBody>
      </p:sp>
      <p:sp>
        <p:nvSpPr>
          <p:cNvPr id="8" name="Text 5"/>
          <p:cNvSpPr/>
          <p:nvPr/>
        </p:nvSpPr>
        <p:spPr>
          <a:xfrm>
            <a:off x="548640" y="3566160"/>
            <a:ext cx="4572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Sized from actual buying behavior</a:t>
            </a:r>
            <a:endParaRPr lang="en-US" sz="1200" dirty="0"/>
          </a:p>
        </p:txBody>
      </p:sp>
      <p:sp>
        <p:nvSpPr>
          <p:cNvPr id="9" name="Shape 6"/>
          <p:cNvSpPr/>
          <p:nvPr/>
        </p:nvSpPr>
        <p:spPr>
          <a:xfrm>
            <a:off x="5486400" y="1828800"/>
            <a:ext cx="6035040" cy="512064"/>
          </a:xfrm>
          <a:prstGeom prst="roundRect">
            <a:avLst>
              <a:gd name="adj" fmla="val 17857"/>
            </a:avLst>
          </a:prstGeom>
          <a:solidFill>
            <a:srgbClr val="E9F2EC"/>
          </a:solidFill>
          <a:ln/>
        </p:spPr>
      </p:sp>
      <p:sp>
        <p:nvSpPr>
          <p:cNvPr id="10" name="Text 7"/>
          <p:cNvSpPr/>
          <p:nvPr/>
        </p:nvSpPr>
        <p:spPr>
          <a:xfrm>
            <a:off x="5715000" y="1828800"/>
            <a:ext cx="56692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630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Athletic shoes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5486400" y="2487168"/>
            <a:ext cx="6035040" cy="512064"/>
          </a:xfrm>
          <a:prstGeom prst="roundRect">
            <a:avLst>
              <a:gd name="adj" fmla="val 17857"/>
            </a:avLst>
          </a:prstGeom>
          <a:solidFill>
            <a:srgbClr val="E9F2EC"/>
          </a:solidFill>
          <a:ln/>
        </p:spPr>
      </p:sp>
      <p:sp>
        <p:nvSpPr>
          <p:cNvPr id="12" name="Text 9"/>
          <p:cNvSpPr/>
          <p:nvPr/>
        </p:nvSpPr>
        <p:spPr>
          <a:xfrm>
            <a:off x="5715000" y="2487168"/>
            <a:ext cx="56692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630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Purchased in last 12 months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5486400" y="3145536"/>
            <a:ext cx="6035040" cy="512064"/>
          </a:xfrm>
          <a:prstGeom prst="roundRect">
            <a:avLst>
              <a:gd name="adj" fmla="val 17857"/>
            </a:avLst>
          </a:prstGeom>
          <a:solidFill>
            <a:srgbClr val="E9F2EC"/>
          </a:solidFill>
          <a:ln/>
        </p:spPr>
      </p:sp>
      <p:sp>
        <p:nvSpPr>
          <p:cNvPr id="14" name="Text 11"/>
          <p:cNvSpPr/>
          <p:nvPr/>
        </p:nvSpPr>
        <p:spPr>
          <a:xfrm>
            <a:off x="5715000" y="3145536"/>
            <a:ext cx="56692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630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Total buyers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548640" y="4526280"/>
            <a:ext cx="3474720" cy="123444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sp>
        <p:nvSpPr>
          <p:cNvPr id="16" name="Text 13"/>
          <p:cNvSpPr/>
          <p:nvPr/>
        </p:nvSpPr>
        <p:spPr>
          <a:xfrm>
            <a:off x="731520" y="468172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1C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000" dirty="0"/>
          </a:p>
        </p:txBody>
      </p:sp>
      <p:sp>
        <p:nvSpPr>
          <p:cNvPr id="17" name="Text 14"/>
          <p:cNvSpPr/>
          <p:nvPr/>
        </p:nvSpPr>
        <p:spPr>
          <a:xfrm>
            <a:off x="731520" y="507492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Scored on the 0–1 scale</a:t>
            </a:r>
            <a:endParaRPr lang="en-US" sz="1500" dirty="0"/>
          </a:p>
        </p:txBody>
      </p:sp>
      <p:sp>
        <p:nvSpPr>
          <p:cNvPr id="18" name="Shape 15"/>
          <p:cNvSpPr/>
          <p:nvPr/>
        </p:nvSpPr>
        <p:spPr>
          <a:xfrm>
            <a:off x="4261104" y="4526280"/>
            <a:ext cx="3474720" cy="123444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4443984" y="468172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1C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4443984" y="507492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Ready to segment</a:t>
            </a:r>
            <a:endParaRPr lang="en-US" sz="1500" dirty="0"/>
          </a:p>
        </p:txBody>
      </p:sp>
      <p:sp>
        <p:nvSpPr>
          <p:cNvPr id="21" name="Shape 18"/>
          <p:cNvSpPr/>
          <p:nvPr/>
        </p:nvSpPr>
        <p:spPr>
          <a:xfrm>
            <a:off x="7973568" y="4526280"/>
            <a:ext cx="3474720" cy="123444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8156448" y="468172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1C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✓</a:t>
            </a:r>
            <a:endParaRPr lang="en-US" sz="2000" dirty="0"/>
          </a:p>
        </p:txBody>
      </p:sp>
      <p:sp>
        <p:nvSpPr>
          <p:cNvPr id="23" name="Text 20"/>
          <p:cNvSpPr/>
          <p:nvPr/>
        </p:nvSpPr>
        <p:spPr>
          <a:xfrm>
            <a:off x="8156448" y="507492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Ready to combine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548640" y="589788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engine confirmed no sneaker audience existed yet, focused on how recently people bought, and returned a finished, ready-to-buy audience.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2 · SEGMENTS</a:t>
            </a:r>
            <a:endParaRPr lang="en-US" sz="1100" dirty="0"/>
          </a:p>
        </p:txBody>
      </p:sp>
      <p:pic>
        <p:nvPicPr>
          <p:cNvPr id="3" name="Image 0" descr="/home/claude/logo-colo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6688" y="384048"/>
            <a:ext cx="1600200" cy="58695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2920" y="777240"/>
            <a:ext cx="10058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Four segments — by why people buy.</a:t>
            </a:r>
            <a:endParaRPr lang="en-US" sz="3200" dirty="0"/>
          </a:p>
        </p:txBody>
      </p:sp>
      <p:sp>
        <p:nvSpPr>
          <p:cNvPr id="5" name="Shape 2"/>
          <p:cNvSpPr/>
          <p:nvPr/>
        </p:nvSpPr>
        <p:spPr>
          <a:xfrm>
            <a:off x="548640" y="1691640"/>
            <a:ext cx="5440680" cy="2148840"/>
          </a:xfrm>
          <a:prstGeom prst="roundRect">
            <a:avLst>
              <a:gd name="adj" fmla="val 5106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pic>
        <p:nvPicPr>
          <p:cNvPr id="6" name="Image 1" descr="/home/claude/site/assets/img/product-performance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947672"/>
            <a:ext cx="1645920" cy="1645920"/>
          </a:xfrm>
          <a:prstGeom prst="rect">
            <a:avLst/>
          </a:prstGeom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pic>
      <p:sp>
        <p:nvSpPr>
          <p:cNvPr id="7" name="Text 3"/>
          <p:cNvSpPr/>
          <p:nvPr/>
        </p:nvSpPr>
        <p:spPr>
          <a:xfrm>
            <a:off x="2606040" y="1947672"/>
            <a:ext cx="32004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Loyalists</a:t>
            </a:r>
            <a:endParaRPr lang="en-US" sz="1650" dirty="0"/>
          </a:p>
        </p:txBody>
      </p:sp>
      <p:sp>
        <p:nvSpPr>
          <p:cNvPr id="8" name="Text 4"/>
          <p:cNvSpPr/>
          <p:nvPr/>
        </p:nvSpPr>
        <p:spPr>
          <a:xfrm>
            <a:off x="2606040" y="2624328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6.5%</a:t>
            </a:r>
            <a:endParaRPr lang="en-US" sz="2600" dirty="0"/>
          </a:p>
        </p:txBody>
      </p:sp>
      <p:sp>
        <p:nvSpPr>
          <p:cNvPr id="9" name="Text 5"/>
          <p:cNvSpPr/>
          <p:nvPr/>
        </p:nvSpPr>
        <p:spPr>
          <a:xfrm>
            <a:off x="2606040" y="30632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spc="100" kern="0" dirty="0">
                <a:solidFill>
                  <a:srgbClr val="B089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&amp; HABIT</a:t>
            </a:r>
            <a:endParaRPr lang="en-US" sz="950" dirty="0"/>
          </a:p>
        </p:txBody>
      </p:sp>
      <p:sp>
        <p:nvSpPr>
          <p:cNvPr id="10" name="Text 6"/>
          <p:cNvSpPr/>
          <p:nvPr/>
        </p:nvSpPr>
        <p:spPr>
          <a:xfrm>
            <a:off x="2606040" y="3319272"/>
            <a:ext cx="3246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Premium running-shoe purchase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6263640" y="1691640"/>
            <a:ext cx="5440680" cy="2148840"/>
          </a:xfrm>
          <a:prstGeom prst="roundRect">
            <a:avLst>
              <a:gd name="adj" fmla="val 5106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pic>
        <p:nvPicPr>
          <p:cNvPr id="12" name="Image 2" descr="/home/claude/site/assets/img/product-hype.jp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1947672"/>
            <a:ext cx="1645920" cy="1645920"/>
          </a:xfrm>
          <a:prstGeom prst="rect">
            <a:avLst/>
          </a:prstGeom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pic>
      <p:sp>
        <p:nvSpPr>
          <p:cNvPr id="13" name="Text 8"/>
          <p:cNvSpPr/>
          <p:nvPr/>
        </p:nvSpPr>
        <p:spPr>
          <a:xfrm>
            <a:off x="8321040" y="1947672"/>
            <a:ext cx="32004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Sneaker Culture &amp; Hype Buyers</a:t>
            </a:r>
            <a:endParaRPr lang="en-US" sz="1650" dirty="0"/>
          </a:p>
        </p:txBody>
      </p:sp>
      <p:sp>
        <p:nvSpPr>
          <p:cNvPr id="14" name="Text 9"/>
          <p:cNvSpPr/>
          <p:nvPr/>
        </p:nvSpPr>
        <p:spPr>
          <a:xfrm>
            <a:off x="8321040" y="2624328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3.8%</a:t>
            </a:r>
            <a:endParaRPr lang="en-US" sz="2600" dirty="0"/>
          </a:p>
        </p:txBody>
      </p:sp>
      <p:sp>
        <p:nvSpPr>
          <p:cNvPr id="15" name="Text 10"/>
          <p:cNvSpPr/>
          <p:nvPr/>
        </p:nvSpPr>
        <p:spPr>
          <a:xfrm>
            <a:off x="8321040" y="306324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spc="100" kern="0" dirty="0">
                <a:solidFill>
                  <a:srgbClr val="B089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STATUS &amp; SELF-EXPRESSION</a:t>
            </a:r>
            <a:endParaRPr lang="en-US" sz="950" dirty="0"/>
          </a:p>
        </p:txBody>
      </p:sp>
      <p:sp>
        <p:nvSpPr>
          <p:cNvPr id="16" name="Text 11"/>
          <p:cNvSpPr/>
          <p:nvPr/>
        </p:nvSpPr>
        <p:spPr>
          <a:xfrm>
            <a:off x="8321040" y="3319272"/>
            <a:ext cx="3246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Limited-release or collab purchase</a:t>
            </a:r>
            <a:endParaRPr lang="en-US" sz="1150" dirty="0"/>
          </a:p>
        </p:txBody>
      </p:sp>
      <p:sp>
        <p:nvSpPr>
          <p:cNvPr id="17" name="Shape 12"/>
          <p:cNvSpPr/>
          <p:nvPr/>
        </p:nvSpPr>
        <p:spPr>
          <a:xfrm>
            <a:off x="548640" y="4023360"/>
            <a:ext cx="5440680" cy="2148840"/>
          </a:xfrm>
          <a:prstGeom prst="roundRect">
            <a:avLst>
              <a:gd name="adj" fmla="val 5106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pic>
        <p:nvPicPr>
          <p:cNvPr id="18" name="Image 3" descr="/home/claude/site/assets/img/product-family.jp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" y="4279392"/>
            <a:ext cx="1645920" cy="1645920"/>
          </a:xfrm>
          <a:prstGeom prst="rect">
            <a:avLst/>
          </a:prstGeom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pic>
      <p:sp>
        <p:nvSpPr>
          <p:cNvPr id="19" name="Text 13"/>
          <p:cNvSpPr/>
          <p:nvPr/>
        </p:nvSpPr>
        <p:spPr>
          <a:xfrm>
            <a:off x="2606040" y="4279392"/>
            <a:ext cx="32004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Everyday Family Buyers</a:t>
            </a:r>
            <a:endParaRPr lang="en-US" sz="1650" dirty="0"/>
          </a:p>
        </p:txBody>
      </p:sp>
      <p:sp>
        <p:nvSpPr>
          <p:cNvPr id="20" name="Text 14"/>
          <p:cNvSpPr/>
          <p:nvPr/>
        </p:nvSpPr>
        <p:spPr>
          <a:xfrm>
            <a:off x="2606040" y="4956048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14.2%</a:t>
            </a:r>
            <a:endParaRPr lang="en-US" sz="2600" dirty="0"/>
          </a:p>
        </p:txBody>
      </p:sp>
      <p:sp>
        <p:nvSpPr>
          <p:cNvPr id="21" name="Text 15"/>
          <p:cNvSpPr/>
          <p:nvPr/>
        </p:nvSpPr>
        <p:spPr>
          <a:xfrm>
            <a:off x="2606040" y="539496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spc="100" kern="0" dirty="0">
                <a:solidFill>
                  <a:srgbClr val="B089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DURABILITY &amp; VALUE</a:t>
            </a:r>
            <a:endParaRPr lang="en-US" sz="950" dirty="0"/>
          </a:p>
        </p:txBody>
      </p:sp>
      <p:sp>
        <p:nvSpPr>
          <p:cNvPr id="22" name="Text 16"/>
          <p:cNvSpPr/>
          <p:nvPr/>
        </p:nvSpPr>
        <p:spPr>
          <a:xfrm>
            <a:off x="2606040" y="5650992"/>
            <a:ext cx="3246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Mass-brand purchase, household with kids</a:t>
            </a:r>
            <a:endParaRPr lang="en-US" sz="1150" dirty="0"/>
          </a:p>
        </p:txBody>
      </p:sp>
      <p:sp>
        <p:nvSpPr>
          <p:cNvPr id="23" name="Shape 17"/>
          <p:cNvSpPr/>
          <p:nvPr/>
        </p:nvSpPr>
        <p:spPr>
          <a:xfrm>
            <a:off x="6263640" y="4023360"/>
            <a:ext cx="5440680" cy="2148840"/>
          </a:xfrm>
          <a:prstGeom prst="roundRect">
            <a:avLst>
              <a:gd name="adj" fmla="val 5106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pic>
        <p:nvPicPr>
          <p:cNvPr id="24" name="Image 4" descr="/home/claude/site/assets/img/product-athleisure.jp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240" y="4279392"/>
            <a:ext cx="1645920" cy="1645920"/>
          </a:xfrm>
          <a:prstGeom prst="rect">
            <a:avLst/>
          </a:prstGeom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pic>
      <p:sp>
        <p:nvSpPr>
          <p:cNvPr id="25" name="Text 18"/>
          <p:cNvSpPr/>
          <p:nvPr/>
        </p:nvSpPr>
        <p:spPr>
          <a:xfrm>
            <a:off x="8321040" y="4279392"/>
            <a:ext cx="32004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Athleisure &amp; Comfort Buyers</a:t>
            </a:r>
            <a:endParaRPr lang="en-US" sz="1650" dirty="0"/>
          </a:p>
        </p:txBody>
      </p:sp>
      <p:sp>
        <p:nvSpPr>
          <p:cNvPr id="26" name="Text 19"/>
          <p:cNvSpPr/>
          <p:nvPr/>
        </p:nvSpPr>
        <p:spPr>
          <a:xfrm>
            <a:off x="8321040" y="4956048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3.5%</a:t>
            </a:r>
            <a:endParaRPr lang="en-US" sz="2600" dirty="0"/>
          </a:p>
        </p:txBody>
      </p:sp>
      <p:sp>
        <p:nvSpPr>
          <p:cNvPr id="27" name="Text 20"/>
          <p:cNvSpPr/>
          <p:nvPr/>
        </p:nvSpPr>
        <p:spPr>
          <a:xfrm>
            <a:off x="8321040" y="539496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50" b="1" spc="100" kern="0" dirty="0">
                <a:solidFill>
                  <a:srgbClr val="B089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ALL-DAY COMFORT</a:t>
            </a:r>
            <a:endParaRPr lang="en-US" sz="950" dirty="0"/>
          </a:p>
        </p:txBody>
      </p:sp>
      <p:sp>
        <p:nvSpPr>
          <p:cNvPr id="28" name="Text 21"/>
          <p:cNvSpPr/>
          <p:nvPr/>
        </p:nvSpPr>
        <p:spPr>
          <a:xfrm>
            <a:off x="8321040" y="5650992"/>
            <a:ext cx="3246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15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Lifestyle sneakers for non-athletic wear</a:t>
            </a:r>
            <a:endParaRPr lang="en-US" sz="1150" dirty="0"/>
          </a:p>
        </p:txBody>
      </p:sp>
      <p:sp>
        <p:nvSpPr>
          <p:cNvPr id="29" name="Text 22"/>
          <p:cNvSpPr/>
          <p:nvPr/>
        </p:nvSpPr>
        <p:spPr>
          <a:xfrm>
            <a:off x="548640" y="6419088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segment is a definition, already scored for everyone — no new models to build.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3 · THE MEDIA PLAN</a:t>
            </a:r>
            <a:endParaRPr lang="en-US" sz="1100" dirty="0"/>
          </a:p>
        </p:txBody>
      </p:sp>
      <p:pic>
        <p:nvPicPr>
          <p:cNvPr id="3" name="Image 0" descr="/home/claude/logo-colo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6688" y="384048"/>
            <a:ext cx="1600200" cy="58695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2920" y="777240"/>
            <a:ext cx="10058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to reach each segment.</a:t>
            </a:r>
            <a:endParaRPr lang="en-US" sz="3200" dirty="0"/>
          </a:p>
        </p:txBody>
      </p:sp>
      <p:sp>
        <p:nvSpPr>
          <p:cNvPr id="5" name="Shape 2"/>
          <p:cNvSpPr/>
          <p:nvPr/>
        </p:nvSpPr>
        <p:spPr>
          <a:xfrm>
            <a:off x="548640" y="1737360"/>
            <a:ext cx="11064240" cy="9144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777240" y="1938528"/>
            <a:ext cx="502920" cy="502920"/>
          </a:xfrm>
          <a:prstGeom prst="roundRect">
            <a:avLst>
              <a:gd name="adj" fmla="val 50909"/>
            </a:avLst>
          </a:prstGeom>
          <a:solidFill>
            <a:srgbClr val="E9F2EC"/>
          </a:solidFill>
          <a:ln/>
        </p:spPr>
      </p:sp>
      <p:sp>
        <p:nvSpPr>
          <p:cNvPr id="7" name="Text 4"/>
          <p:cNvSpPr/>
          <p:nvPr/>
        </p:nvSpPr>
        <p:spPr>
          <a:xfrm>
            <a:off x="777240" y="1938528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1463040" y="1856232"/>
            <a:ext cx="3840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Loyalists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5349240" y="1856232"/>
            <a:ext cx="6126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Fitness-app usage ~54%   ·   Race / event participation ~18%   ·   Sports-media ~41%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548640" y="2798064"/>
            <a:ext cx="11064240" cy="9144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777240" y="2999232"/>
            <a:ext cx="502920" cy="502920"/>
          </a:xfrm>
          <a:prstGeom prst="roundRect">
            <a:avLst>
              <a:gd name="adj" fmla="val 50909"/>
            </a:avLst>
          </a:prstGeom>
          <a:solidFill>
            <a:srgbClr val="E9F2EC"/>
          </a:solidFill>
          <a:ln/>
        </p:spPr>
      </p:sp>
      <p:sp>
        <p:nvSpPr>
          <p:cNvPr id="12" name="Text 9"/>
          <p:cNvSpPr/>
          <p:nvPr/>
        </p:nvSpPr>
        <p:spPr>
          <a:xfrm>
            <a:off x="777240" y="2999232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800" dirty="0"/>
          </a:p>
        </p:txBody>
      </p:sp>
      <p:sp>
        <p:nvSpPr>
          <p:cNvPr id="13" name="Text 10"/>
          <p:cNvSpPr/>
          <p:nvPr/>
        </p:nvSpPr>
        <p:spPr>
          <a:xfrm>
            <a:off x="1463040" y="2916936"/>
            <a:ext cx="3840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Sneaker Culture &amp; Hype Buyers</a:t>
            </a:r>
            <a:endParaRPr lang="en-US" sz="1500" dirty="0"/>
          </a:p>
        </p:txBody>
      </p:sp>
      <p:sp>
        <p:nvSpPr>
          <p:cNvPr id="14" name="Text 11"/>
          <p:cNvSpPr/>
          <p:nvPr/>
        </p:nvSpPr>
        <p:spPr>
          <a:xfrm>
            <a:off x="5349240" y="2916936"/>
            <a:ext cx="6126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Short-video &amp; social apps ~71%   ·   Sneaker-resale apps ~23%   ·   Streetwear media ~20%</a:t>
            </a:r>
            <a:endParaRPr lang="en-US" sz="1200" dirty="0"/>
          </a:p>
        </p:txBody>
      </p:sp>
      <p:sp>
        <p:nvSpPr>
          <p:cNvPr id="15" name="Shape 12"/>
          <p:cNvSpPr/>
          <p:nvPr/>
        </p:nvSpPr>
        <p:spPr>
          <a:xfrm>
            <a:off x="548640" y="3858768"/>
            <a:ext cx="11064240" cy="9144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sp>
        <p:nvSpPr>
          <p:cNvPr id="16" name="Shape 13"/>
          <p:cNvSpPr/>
          <p:nvPr/>
        </p:nvSpPr>
        <p:spPr>
          <a:xfrm>
            <a:off x="777240" y="4059936"/>
            <a:ext cx="502920" cy="502920"/>
          </a:xfrm>
          <a:prstGeom prst="roundRect">
            <a:avLst>
              <a:gd name="adj" fmla="val 50909"/>
            </a:avLst>
          </a:prstGeom>
          <a:solidFill>
            <a:srgbClr val="E9F2EC"/>
          </a:solidFill>
          <a:ln/>
        </p:spPr>
      </p:sp>
      <p:sp>
        <p:nvSpPr>
          <p:cNvPr id="17" name="Text 14"/>
          <p:cNvSpPr/>
          <p:nvPr/>
        </p:nvSpPr>
        <p:spPr>
          <a:xfrm>
            <a:off x="777240" y="4059936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800" dirty="0"/>
          </a:p>
        </p:txBody>
      </p:sp>
      <p:sp>
        <p:nvSpPr>
          <p:cNvPr id="18" name="Text 15"/>
          <p:cNvSpPr/>
          <p:nvPr/>
        </p:nvSpPr>
        <p:spPr>
          <a:xfrm>
            <a:off x="1463040" y="3977640"/>
            <a:ext cx="3840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Everyday Family Buyers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5349240" y="3977640"/>
            <a:ext cx="6126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Mass-retail circulars ~39%   ·   Family &amp; parenting media ~33%   ·   Back-to-school buying ~27%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548640" y="4919472"/>
            <a:ext cx="11064240" cy="9144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sp>
        <p:nvSpPr>
          <p:cNvPr id="21" name="Shape 18"/>
          <p:cNvSpPr/>
          <p:nvPr/>
        </p:nvSpPr>
        <p:spPr>
          <a:xfrm>
            <a:off x="777240" y="5120640"/>
            <a:ext cx="502920" cy="502920"/>
          </a:xfrm>
          <a:prstGeom prst="roundRect">
            <a:avLst>
              <a:gd name="adj" fmla="val 50909"/>
            </a:avLst>
          </a:prstGeom>
          <a:solidFill>
            <a:srgbClr val="E9F2EC"/>
          </a:solidFill>
          <a:ln/>
        </p:spPr>
      </p:sp>
      <p:sp>
        <p:nvSpPr>
          <p:cNvPr id="22" name="Text 19"/>
          <p:cNvSpPr/>
          <p:nvPr/>
        </p:nvSpPr>
        <p:spPr>
          <a:xfrm>
            <a:off x="777240" y="5120640"/>
            <a:ext cx="502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800" dirty="0"/>
          </a:p>
        </p:txBody>
      </p:sp>
      <p:sp>
        <p:nvSpPr>
          <p:cNvPr id="23" name="Text 20"/>
          <p:cNvSpPr/>
          <p:nvPr/>
        </p:nvSpPr>
        <p:spPr>
          <a:xfrm>
            <a:off x="1463040" y="5038344"/>
            <a:ext cx="3840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Athleisure &amp; Comfort Buyers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5349240" y="5038344"/>
            <a:ext cx="612648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Lifestyle &amp; wellness content ~30%   ·   All-day comfort need ~25%   ·   Broad digital reach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548640" y="6419088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Delivery anchors appended on the same 0–1 scale — the media plan, built into the file.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4 · THE CREATIVE BRIEF</a:t>
            </a:r>
            <a:endParaRPr lang="en-US" sz="1100" dirty="0"/>
          </a:p>
        </p:txBody>
      </p:sp>
      <p:pic>
        <p:nvPicPr>
          <p:cNvPr id="3" name="Image 0" descr="/home/claude/logo-colo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6688" y="384048"/>
            <a:ext cx="1600200" cy="58695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2920" y="777240"/>
            <a:ext cx="10058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Creative direction, per segment.</a:t>
            </a:r>
            <a:endParaRPr lang="en-US" sz="3200" dirty="0"/>
          </a:p>
        </p:txBody>
      </p:sp>
      <p:sp>
        <p:nvSpPr>
          <p:cNvPr id="5" name="Shape 2"/>
          <p:cNvSpPr/>
          <p:nvPr/>
        </p:nvSpPr>
        <p:spPr>
          <a:xfrm>
            <a:off x="548640" y="1737360"/>
            <a:ext cx="2651760" cy="3977640"/>
          </a:xfrm>
          <a:prstGeom prst="roundRect">
            <a:avLst>
              <a:gd name="adj" fmla="val 3448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pic>
        <p:nvPicPr>
          <p:cNvPr id="6" name="Image 1" descr="/home/claude/site/assets/img/persona-performance.jp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685800" y="1874520"/>
            <a:ext cx="2377440" cy="1600200"/>
          </a:xfrm>
          <a:prstGeom prst="rect">
            <a:avLst/>
          </a:prstGeom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pic>
      <p:sp>
        <p:nvSpPr>
          <p:cNvPr id="7" name="Text 3"/>
          <p:cNvSpPr/>
          <p:nvPr/>
        </p:nvSpPr>
        <p:spPr>
          <a:xfrm>
            <a:off x="731520" y="3584448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630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Performance Loyalists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731520" y="4133088"/>
            <a:ext cx="23317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i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“Motion photography, technical specs up front, race-season timing.”</a:t>
            </a:r>
            <a:endParaRPr lang="en-US" sz="1200" dirty="0"/>
          </a:p>
        </p:txBody>
      </p:sp>
      <p:sp>
        <p:nvSpPr>
          <p:cNvPr id="9" name="Shape 5"/>
          <p:cNvSpPr/>
          <p:nvPr/>
        </p:nvSpPr>
        <p:spPr>
          <a:xfrm>
            <a:off x="3364992" y="1737360"/>
            <a:ext cx="2651760" cy="3977640"/>
          </a:xfrm>
          <a:prstGeom prst="roundRect">
            <a:avLst>
              <a:gd name="adj" fmla="val 3448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pic>
        <p:nvPicPr>
          <p:cNvPr id="10" name="Image 2" descr="/home/claude/site/assets/img/persona-hype.jp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502152" y="1874520"/>
            <a:ext cx="2377440" cy="1600200"/>
          </a:xfrm>
          <a:prstGeom prst="rect">
            <a:avLst/>
          </a:prstGeom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pic>
      <p:sp>
        <p:nvSpPr>
          <p:cNvPr id="11" name="Text 6"/>
          <p:cNvSpPr/>
          <p:nvPr/>
        </p:nvSpPr>
        <p:spPr>
          <a:xfrm>
            <a:off x="3547872" y="3584448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630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Hype Buyers</a:t>
            </a:r>
            <a:endParaRPr lang="en-US" sz="1350" dirty="0"/>
          </a:p>
        </p:txBody>
      </p:sp>
      <p:sp>
        <p:nvSpPr>
          <p:cNvPr id="12" name="Text 7"/>
          <p:cNvSpPr/>
          <p:nvPr/>
        </p:nvSpPr>
        <p:spPr>
          <a:xfrm>
            <a:off x="3547872" y="4133088"/>
            <a:ext cx="23317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i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“Bold collab storytelling, release-countdown urgency, drop-day timing.”</a:t>
            </a:r>
            <a:endParaRPr lang="en-US" sz="1200" dirty="0"/>
          </a:p>
        </p:txBody>
      </p:sp>
      <p:sp>
        <p:nvSpPr>
          <p:cNvPr id="13" name="Shape 8"/>
          <p:cNvSpPr/>
          <p:nvPr/>
        </p:nvSpPr>
        <p:spPr>
          <a:xfrm>
            <a:off x="6181344" y="1737360"/>
            <a:ext cx="2651760" cy="3977640"/>
          </a:xfrm>
          <a:prstGeom prst="roundRect">
            <a:avLst>
              <a:gd name="adj" fmla="val 3448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pic>
        <p:nvPicPr>
          <p:cNvPr id="14" name="Image 3" descr="/home/claude/site/assets/img/persona-family.jp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6318504" y="1874520"/>
            <a:ext cx="2377440" cy="1600200"/>
          </a:xfrm>
          <a:prstGeom prst="rect">
            <a:avLst/>
          </a:prstGeom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pic>
      <p:sp>
        <p:nvSpPr>
          <p:cNvPr id="15" name="Text 9"/>
          <p:cNvSpPr/>
          <p:nvPr/>
        </p:nvSpPr>
        <p:spPr>
          <a:xfrm>
            <a:off x="6364224" y="3584448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630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Everyday Family Buyers</a:t>
            </a:r>
            <a:endParaRPr lang="en-US" sz="1350" dirty="0"/>
          </a:p>
        </p:txBody>
      </p:sp>
      <p:sp>
        <p:nvSpPr>
          <p:cNvPr id="16" name="Text 10"/>
          <p:cNvSpPr/>
          <p:nvPr/>
        </p:nvSpPr>
        <p:spPr>
          <a:xfrm>
            <a:off x="6364224" y="4133088"/>
            <a:ext cx="23317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i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“Bright family-store scenes, practical value copy, back-to-school timing.”</a:t>
            </a:r>
            <a:endParaRPr lang="en-US" sz="1200" dirty="0"/>
          </a:p>
        </p:txBody>
      </p:sp>
      <p:sp>
        <p:nvSpPr>
          <p:cNvPr id="17" name="Shape 11"/>
          <p:cNvSpPr/>
          <p:nvPr/>
        </p:nvSpPr>
        <p:spPr>
          <a:xfrm>
            <a:off x="8997696" y="1737360"/>
            <a:ext cx="2651760" cy="3977640"/>
          </a:xfrm>
          <a:prstGeom prst="roundRect">
            <a:avLst>
              <a:gd name="adj" fmla="val 3448"/>
            </a:avLst>
          </a:prstGeom>
          <a:solidFill>
            <a:srgbClr val="FFFFFF"/>
          </a:solidFill>
          <a:ln w="12700">
            <a:solidFill>
              <a:srgbClr val="E3E9E3"/>
            </a:solidFill>
            <a:prstDash val="solid"/>
          </a:ln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sp>
      <p:pic>
        <p:nvPicPr>
          <p:cNvPr id="18" name="Image 4" descr="/home/claude/site/assets/img/persona-athleisure.jp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9134856" y="1874520"/>
            <a:ext cx="2377440" cy="1600200"/>
          </a:xfrm>
          <a:prstGeom prst="rect">
            <a:avLst/>
          </a:prstGeom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pic>
      <p:sp>
        <p:nvSpPr>
          <p:cNvPr id="19" name="Text 12"/>
          <p:cNvSpPr/>
          <p:nvPr/>
        </p:nvSpPr>
        <p:spPr>
          <a:xfrm>
            <a:off x="9180576" y="3584448"/>
            <a:ext cx="23317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630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Athleisure &amp; Comfort Buyers</a:t>
            </a:r>
            <a:endParaRPr lang="en-US" sz="1350" dirty="0"/>
          </a:p>
        </p:txBody>
      </p:sp>
      <p:sp>
        <p:nvSpPr>
          <p:cNvPr id="20" name="Text 13"/>
          <p:cNvSpPr/>
          <p:nvPr/>
        </p:nvSpPr>
        <p:spPr>
          <a:xfrm>
            <a:off x="9180576" y="4133088"/>
            <a:ext cx="23317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200" i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“Soft everyday-wear imagery, errands-to-evening context, comfort-first copy.”</a:t>
            </a:r>
            <a:endParaRPr lang="en-US" sz="1200" dirty="0"/>
          </a:p>
        </p:txBody>
      </p:sp>
      <p:sp>
        <p:nvSpPr>
          <p:cNvPr id="21" name="Text 14"/>
          <p:cNvSpPr/>
          <p:nvPr/>
        </p:nvSpPr>
        <p:spPr>
          <a:xfrm>
            <a:off x="548640" y="6419088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Illustrative creative, art-directed by a team from each brief — not produced by the platform.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07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 5 · THE CATEGORY</a:t>
            </a:r>
            <a:endParaRPr lang="en-US" sz="1100" dirty="0"/>
          </a:p>
        </p:txBody>
      </p:sp>
      <p:pic>
        <p:nvPicPr>
          <p:cNvPr id="3" name="Image 0" descr="/home/claude/logo-colo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6688" y="384048"/>
            <a:ext cx="1600200" cy="58695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2920" y="777240"/>
            <a:ext cx="10515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market, mapped to your segments.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548640" y="1783080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52%</a:t>
            </a:r>
            <a:endParaRPr lang="en-US" sz="2000" dirty="0"/>
          </a:p>
        </p:txBody>
      </p:sp>
      <p:sp>
        <p:nvSpPr>
          <p:cNvPr id="6" name="Shape 3"/>
          <p:cNvSpPr/>
          <p:nvPr/>
        </p:nvSpPr>
        <p:spPr>
          <a:xfrm>
            <a:off x="1645920" y="1837944"/>
            <a:ext cx="7223760" cy="457200"/>
          </a:xfrm>
          <a:prstGeom prst="roundRect">
            <a:avLst>
              <a:gd name="adj" fmla="val 16000"/>
            </a:avLst>
          </a:prstGeom>
          <a:solidFill>
            <a:srgbClr val="007A33"/>
          </a:solidFill>
          <a:ln/>
        </p:spPr>
      </p:sp>
      <p:sp>
        <p:nvSpPr>
          <p:cNvPr id="7" name="Text 4"/>
          <p:cNvSpPr/>
          <p:nvPr/>
        </p:nvSpPr>
        <p:spPr>
          <a:xfrm>
            <a:off x="1783080" y="1837944"/>
            <a:ext cx="6949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Mass-market conglomerates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9098280" y="1837944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Everyday / Athleisure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48640" y="2624328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18%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1645920" y="2679192"/>
            <a:ext cx="2799471" cy="457200"/>
          </a:xfrm>
          <a:prstGeom prst="roundRect">
            <a:avLst>
              <a:gd name="adj" fmla="val 16000"/>
            </a:avLst>
          </a:prstGeom>
          <a:solidFill>
            <a:srgbClr val="0E7C5A"/>
          </a:solidFill>
          <a:ln/>
        </p:spPr>
      </p:sp>
      <p:sp>
        <p:nvSpPr>
          <p:cNvPr id="11" name="Text 8"/>
          <p:cNvSpPr/>
          <p:nvPr/>
        </p:nvSpPr>
        <p:spPr>
          <a:xfrm>
            <a:off x="1783080" y="2679192"/>
            <a:ext cx="25251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 &amp; family</a:t>
            </a:r>
            <a:endParaRPr lang="en-US" sz="1250" dirty="0"/>
          </a:p>
        </p:txBody>
      </p:sp>
      <p:sp>
        <p:nvSpPr>
          <p:cNvPr id="12" name="Text 9"/>
          <p:cNvSpPr/>
          <p:nvPr/>
        </p:nvSpPr>
        <p:spPr>
          <a:xfrm>
            <a:off x="4673991" y="2679192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Everyday Family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48640" y="3465576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13%</a:t>
            </a:r>
            <a:endParaRPr lang="en-US" sz="2000" dirty="0"/>
          </a:p>
        </p:txBody>
      </p:sp>
      <p:sp>
        <p:nvSpPr>
          <p:cNvPr id="14" name="Shape 11"/>
          <p:cNvSpPr/>
          <p:nvPr/>
        </p:nvSpPr>
        <p:spPr>
          <a:xfrm>
            <a:off x="1645920" y="3520440"/>
            <a:ext cx="2148840" cy="457200"/>
          </a:xfrm>
          <a:prstGeom prst="roundRect">
            <a:avLst>
              <a:gd name="adj" fmla="val 16000"/>
            </a:avLst>
          </a:prstGeom>
          <a:solidFill>
            <a:srgbClr val="3AA55F"/>
          </a:solidFill>
          <a:ln/>
        </p:spPr>
      </p:sp>
      <p:sp>
        <p:nvSpPr>
          <p:cNvPr id="15" name="Text 12"/>
          <p:cNvSpPr/>
          <p:nvPr/>
        </p:nvSpPr>
        <p:spPr>
          <a:xfrm>
            <a:off x="1783080" y="3520440"/>
            <a:ext cx="1874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Running specialty</a:t>
            </a:r>
            <a:endParaRPr lang="en-US" sz="1250" dirty="0"/>
          </a:p>
        </p:txBody>
      </p:sp>
      <p:sp>
        <p:nvSpPr>
          <p:cNvPr id="16" name="Text 13"/>
          <p:cNvSpPr/>
          <p:nvPr/>
        </p:nvSpPr>
        <p:spPr>
          <a:xfrm>
            <a:off x="4023360" y="3520440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Performance Loyalists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548640" y="4306824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12%</a:t>
            </a:r>
            <a:endParaRPr lang="en-US" sz="2000" dirty="0"/>
          </a:p>
        </p:txBody>
      </p:sp>
      <p:sp>
        <p:nvSpPr>
          <p:cNvPr id="18" name="Shape 15"/>
          <p:cNvSpPr/>
          <p:nvPr/>
        </p:nvSpPr>
        <p:spPr>
          <a:xfrm>
            <a:off x="1645920" y="4361688"/>
            <a:ext cx="2018714" cy="457200"/>
          </a:xfrm>
          <a:prstGeom prst="roundRect">
            <a:avLst>
              <a:gd name="adj" fmla="val 16000"/>
            </a:avLst>
          </a:prstGeom>
          <a:solidFill>
            <a:srgbClr val="B08900"/>
          </a:solidFill>
          <a:ln/>
        </p:spPr>
      </p:sp>
      <p:sp>
        <p:nvSpPr>
          <p:cNvPr id="19" name="Text 16"/>
          <p:cNvSpPr/>
          <p:nvPr/>
        </p:nvSpPr>
        <p:spPr>
          <a:xfrm>
            <a:off x="1783080" y="4361688"/>
            <a:ext cx="174439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Heritage lifestyle &amp; streetwear</a:t>
            </a:r>
            <a:endParaRPr lang="en-US" sz="1250" dirty="0"/>
          </a:p>
        </p:txBody>
      </p:sp>
      <p:sp>
        <p:nvSpPr>
          <p:cNvPr id="20" name="Text 17"/>
          <p:cNvSpPr/>
          <p:nvPr/>
        </p:nvSpPr>
        <p:spPr>
          <a:xfrm>
            <a:off x="3893234" y="4361688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Hype Buyers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548640" y="5148072"/>
            <a:ext cx="9144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2000" b="1" dirty="0">
                <a:solidFill>
                  <a:srgbClr val="1621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5%</a:t>
            </a:r>
            <a:endParaRPr lang="en-US" sz="2000" dirty="0"/>
          </a:p>
        </p:txBody>
      </p:sp>
      <p:sp>
        <p:nvSpPr>
          <p:cNvPr id="22" name="Shape 19"/>
          <p:cNvSpPr/>
          <p:nvPr/>
        </p:nvSpPr>
        <p:spPr>
          <a:xfrm>
            <a:off x="1645920" y="5202936"/>
            <a:ext cx="1107831" cy="457200"/>
          </a:xfrm>
          <a:prstGeom prst="roundRect">
            <a:avLst>
              <a:gd name="adj" fmla="val 16000"/>
            </a:avLst>
          </a:prstGeom>
          <a:solidFill>
            <a:srgbClr val="8A929C"/>
          </a:solidFill>
          <a:ln/>
        </p:spPr>
      </p:sp>
      <p:sp>
        <p:nvSpPr>
          <p:cNvPr id="23" name="Text 20"/>
          <p:cNvSpPr/>
          <p:nvPr/>
        </p:nvSpPr>
        <p:spPr>
          <a:xfrm>
            <a:off x="1783080" y="5202936"/>
            <a:ext cx="83351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Premium niche</a:t>
            </a:r>
            <a:endParaRPr lang="en-US" sz="1250" dirty="0"/>
          </a:p>
        </p:txBody>
      </p:sp>
      <p:sp>
        <p:nvSpPr>
          <p:cNvPr id="24" name="Text 21"/>
          <p:cNvSpPr/>
          <p:nvPr/>
        </p:nvSpPr>
        <p:spPr>
          <a:xfrm>
            <a:off x="2982351" y="5202936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C6B6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Athleisure, higher-margin</a:t>
            </a:r>
            <a:endParaRPr lang="en-US" sz="1200" dirty="0"/>
          </a:p>
        </p:txBody>
      </p:sp>
      <p:sp>
        <p:nvSpPr>
          <p:cNvPr id="25" name="Shape 22"/>
          <p:cNvSpPr/>
          <p:nvPr/>
        </p:nvSpPr>
        <p:spPr>
          <a:xfrm>
            <a:off x="548640" y="5943600"/>
            <a:ext cx="11064240" cy="566928"/>
          </a:xfrm>
          <a:prstGeom prst="roundRect">
            <a:avLst>
              <a:gd name="adj" fmla="val 16129"/>
            </a:avLst>
          </a:prstGeom>
          <a:solidFill>
            <a:srgbClr val="FBF3D6"/>
          </a:solidFill>
          <a:ln/>
        </p:spPr>
      </p:sp>
      <p:sp>
        <p:nvSpPr>
          <p:cNvPr id="26" name="Text 23"/>
          <p:cNvSpPr/>
          <p:nvPr/>
        </p:nvSpPr>
        <p:spPr>
          <a:xfrm>
            <a:off x="777240" y="5943600"/>
            <a:ext cx="106070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8A6D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Conquesting targets identified — </a:t>
            </a:r>
            <a:pPr indent="0" marL="0">
              <a:buNone/>
            </a:pPr>
            <a:r>
              <a:rPr lang="en-US" sz="1250" dirty="0">
                <a:solidFill>
                  <a:srgbClr val="8A6D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competitor's customers are one request away.</a:t>
            </a:r>
            <a:endParaRPr lang="en-US" sz="12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630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572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F1C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DELIVERABLE</a:t>
            </a:r>
            <a:endParaRPr lang="en-US" sz="1100" dirty="0"/>
          </a:p>
        </p:txBody>
      </p:sp>
      <p:pic>
        <p:nvPicPr>
          <p:cNvPr id="3" name="Image 0" descr="/home/claude/logo-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6688" y="384048"/>
            <a:ext cx="1600200" cy="58695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2920" y="777240"/>
            <a:ext cx="10058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file. The whole plan inside.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548640" y="1463040"/>
            <a:ext cx="11064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BDA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Most audience data answers one question: who qualifies. A super audience answers the next four — for every individual person.</a:t>
            </a:r>
            <a:endParaRPr lang="en-US" sz="1400" dirty="0"/>
          </a:p>
        </p:txBody>
      </p:sp>
      <p:sp>
        <p:nvSpPr>
          <p:cNvPr id="6" name="Shape 3"/>
          <p:cNvSpPr/>
          <p:nvPr/>
        </p:nvSpPr>
        <p:spPr>
          <a:xfrm>
            <a:off x="585216" y="2286000"/>
            <a:ext cx="1309878" cy="502920"/>
          </a:xfrm>
          <a:prstGeom prst="roundRect">
            <a:avLst>
              <a:gd name="adj" fmla="val 10909"/>
            </a:avLst>
          </a:prstGeom>
          <a:solidFill>
            <a:srgbClr val="007A33"/>
          </a:solidFill>
          <a:ln/>
        </p:spPr>
      </p:sp>
      <p:sp>
        <p:nvSpPr>
          <p:cNvPr id="7" name="Text 4"/>
          <p:cNvSpPr/>
          <p:nvPr/>
        </p:nvSpPr>
        <p:spPr>
          <a:xfrm>
            <a:off x="548640" y="2286000"/>
            <a:ext cx="138303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Audience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1968246" y="2286000"/>
            <a:ext cx="1309878" cy="502920"/>
          </a:xfrm>
          <a:prstGeom prst="roundRect">
            <a:avLst>
              <a:gd name="adj" fmla="val 10909"/>
            </a:avLst>
          </a:prstGeom>
          <a:solidFill>
            <a:srgbClr val="007A33"/>
          </a:solidFill>
          <a:ln/>
        </p:spPr>
      </p:sp>
      <p:sp>
        <p:nvSpPr>
          <p:cNvPr id="9" name="Text 6"/>
          <p:cNvSpPr/>
          <p:nvPr/>
        </p:nvSpPr>
        <p:spPr>
          <a:xfrm>
            <a:off x="1931670" y="2286000"/>
            <a:ext cx="138303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351276" y="2286000"/>
            <a:ext cx="1309878" cy="502920"/>
          </a:xfrm>
          <a:prstGeom prst="roundRect">
            <a:avLst>
              <a:gd name="adj" fmla="val 10909"/>
            </a:avLst>
          </a:prstGeom>
          <a:solidFill>
            <a:srgbClr val="007A33"/>
          </a:solidFill>
          <a:ln/>
        </p:spPr>
      </p:sp>
      <p:sp>
        <p:nvSpPr>
          <p:cNvPr id="11" name="Text 8"/>
          <p:cNvSpPr/>
          <p:nvPr/>
        </p:nvSpPr>
        <p:spPr>
          <a:xfrm>
            <a:off x="3314700" y="2286000"/>
            <a:ext cx="138303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Streaming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4734306" y="2286000"/>
            <a:ext cx="1309878" cy="502920"/>
          </a:xfrm>
          <a:prstGeom prst="roundRect">
            <a:avLst>
              <a:gd name="adj" fmla="val 10909"/>
            </a:avLst>
          </a:prstGeom>
          <a:solidFill>
            <a:srgbClr val="007A33"/>
          </a:solidFill>
          <a:ln/>
        </p:spPr>
      </p:sp>
      <p:sp>
        <p:nvSpPr>
          <p:cNvPr id="13" name="Text 10"/>
          <p:cNvSpPr/>
          <p:nvPr/>
        </p:nvSpPr>
        <p:spPr>
          <a:xfrm>
            <a:off x="4697730" y="2286000"/>
            <a:ext cx="138303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Social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6117336" y="2286000"/>
            <a:ext cx="1309878" cy="502920"/>
          </a:xfrm>
          <a:prstGeom prst="roundRect">
            <a:avLst>
              <a:gd name="adj" fmla="val 10909"/>
            </a:avLst>
          </a:prstGeom>
          <a:solidFill>
            <a:srgbClr val="007A33"/>
          </a:solidFill>
          <a:ln/>
        </p:spPr>
      </p:sp>
      <p:sp>
        <p:nvSpPr>
          <p:cNvPr id="15" name="Text 12"/>
          <p:cNvSpPr/>
          <p:nvPr/>
        </p:nvSpPr>
        <p:spPr>
          <a:xfrm>
            <a:off x="6080760" y="2286000"/>
            <a:ext cx="138303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mail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7500366" y="2286000"/>
            <a:ext cx="1309878" cy="502920"/>
          </a:xfrm>
          <a:prstGeom prst="roundRect">
            <a:avLst>
              <a:gd name="adj" fmla="val 10909"/>
            </a:avLst>
          </a:prstGeom>
          <a:solidFill>
            <a:srgbClr val="007A33"/>
          </a:solidFill>
          <a:ln/>
        </p:spPr>
      </p:sp>
      <p:sp>
        <p:nvSpPr>
          <p:cNvPr id="17" name="Text 14"/>
          <p:cNvSpPr/>
          <p:nvPr/>
        </p:nvSpPr>
        <p:spPr>
          <a:xfrm>
            <a:off x="7463790" y="2286000"/>
            <a:ext cx="138303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Best offer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8883396" y="2286000"/>
            <a:ext cx="1309878" cy="502920"/>
          </a:xfrm>
          <a:prstGeom prst="roundRect">
            <a:avLst>
              <a:gd name="adj" fmla="val 10909"/>
            </a:avLst>
          </a:prstGeom>
          <a:solidFill>
            <a:srgbClr val="007A33"/>
          </a:solidFill>
          <a:ln/>
        </p:spPr>
      </p:sp>
      <p:sp>
        <p:nvSpPr>
          <p:cNvPr id="19" name="Text 16"/>
          <p:cNvSpPr/>
          <p:nvPr/>
        </p:nvSpPr>
        <p:spPr>
          <a:xfrm>
            <a:off x="8846820" y="2286000"/>
            <a:ext cx="138303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Motivation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10266426" y="2286000"/>
            <a:ext cx="1309878" cy="502920"/>
          </a:xfrm>
          <a:prstGeom prst="roundRect">
            <a:avLst>
              <a:gd name="adj" fmla="val 10909"/>
            </a:avLst>
          </a:prstGeom>
          <a:solidFill>
            <a:srgbClr val="007A33"/>
          </a:solidFill>
          <a:ln/>
        </p:spPr>
      </p:sp>
      <p:sp>
        <p:nvSpPr>
          <p:cNvPr id="21" name="Text 18"/>
          <p:cNvSpPr/>
          <p:nvPr/>
        </p:nvSpPr>
        <p:spPr>
          <a:xfrm>
            <a:off x="10229850" y="2286000"/>
            <a:ext cx="138303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Switch</a:t>
            </a:r>
            <a:endParaRPr lang="en-US" sz="1100" dirty="0"/>
          </a:p>
        </p:txBody>
      </p:sp>
      <p:sp>
        <p:nvSpPr>
          <p:cNvPr id="22" name="Shape 19"/>
          <p:cNvSpPr/>
          <p:nvPr/>
        </p:nvSpPr>
        <p:spPr>
          <a:xfrm>
            <a:off x="585216" y="28346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23" name="Text 20"/>
          <p:cNvSpPr/>
          <p:nvPr/>
        </p:nvSpPr>
        <p:spPr>
          <a:xfrm>
            <a:off x="548640" y="28346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0.91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1968246" y="28346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25" name="Text 22"/>
          <p:cNvSpPr/>
          <p:nvPr/>
        </p:nvSpPr>
        <p:spPr>
          <a:xfrm>
            <a:off x="1931670" y="28346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0.34</a:t>
            </a:r>
            <a:endParaRPr lang="en-US" sz="1100" dirty="0"/>
          </a:p>
        </p:txBody>
      </p:sp>
      <p:sp>
        <p:nvSpPr>
          <p:cNvPr id="26" name="Shape 23"/>
          <p:cNvSpPr/>
          <p:nvPr/>
        </p:nvSpPr>
        <p:spPr>
          <a:xfrm>
            <a:off x="3351276" y="28346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27" name="Text 24"/>
          <p:cNvSpPr/>
          <p:nvPr/>
        </p:nvSpPr>
        <p:spPr>
          <a:xfrm>
            <a:off x="3314700" y="28346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0.72</a:t>
            </a:r>
            <a:endParaRPr lang="en-US" sz="1100" dirty="0"/>
          </a:p>
        </p:txBody>
      </p:sp>
      <p:sp>
        <p:nvSpPr>
          <p:cNvPr id="28" name="Shape 25"/>
          <p:cNvSpPr/>
          <p:nvPr/>
        </p:nvSpPr>
        <p:spPr>
          <a:xfrm>
            <a:off x="4734306" y="28346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29" name="Text 26"/>
          <p:cNvSpPr/>
          <p:nvPr/>
        </p:nvSpPr>
        <p:spPr>
          <a:xfrm>
            <a:off x="4697730" y="28346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0.55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6117336" y="28346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31" name="Text 28"/>
          <p:cNvSpPr/>
          <p:nvPr/>
        </p:nvSpPr>
        <p:spPr>
          <a:xfrm>
            <a:off x="6080760" y="28346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0.18</a:t>
            </a:r>
            <a:endParaRPr lang="en-US" sz="1100" dirty="0"/>
          </a:p>
        </p:txBody>
      </p:sp>
      <p:sp>
        <p:nvSpPr>
          <p:cNvPr id="32" name="Shape 29"/>
          <p:cNvSpPr/>
          <p:nvPr/>
        </p:nvSpPr>
        <p:spPr>
          <a:xfrm>
            <a:off x="7500366" y="28346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33" name="Text 30"/>
          <p:cNvSpPr/>
          <p:nvPr/>
        </p:nvSpPr>
        <p:spPr>
          <a:xfrm>
            <a:off x="7463790" y="28346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Trade-up</a:t>
            </a:r>
            <a:endParaRPr lang="en-US" sz="1100" dirty="0"/>
          </a:p>
        </p:txBody>
      </p:sp>
      <p:sp>
        <p:nvSpPr>
          <p:cNvPr id="34" name="Shape 31"/>
          <p:cNvSpPr/>
          <p:nvPr/>
        </p:nvSpPr>
        <p:spPr>
          <a:xfrm>
            <a:off x="8883396" y="28346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35" name="Text 32"/>
          <p:cNvSpPr/>
          <p:nvPr/>
        </p:nvSpPr>
        <p:spPr>
          <a:xfrm>
            <a:off x="8846820" y="28346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Habit</a:t>
            </a:r>
            <a:endParaRPr lang="en-US" sz="1100" dirty="0"/>
          </a:p>
        </p:txBody>
      </p:sp>
      <p:sp>
        <p:nvSpPr>
          <p:cNvPr id="36" name="Shape 33"/>
          <p:cNvSpPr/>
          <p:nvPr/>
        </p:nvSpPr>
        <p:spPr>
          <a:xfrm>
            <a:off x="10266426" y="28346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37" name="Text 34"/>
          <p:cNvSpPr/>
          <p:nvPr/>
        </p:nvSpPr>
        <p:spPr>
          <a:xfrm>
            <a:off x="10229850" y="28346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Rival A</a:t>
            </a:r>
            <a:endParaRPr lang="en-US" sz="1100" dirty="0"/>
          </a:p>
        </p:txBody>
      </p:sp>
      <p:sp>
        <p:nvSpPr>
          <p:cNvPr id="38" name="Shape 35"/>
          <p:cNvSpPr/>
          <p:nvPr/>
        </p:nvSpPr>
        <p:spPr>
          <a:xfrm>
            <a:off x="585216" y="3291840"/>
            <a:ext cx="1309878" cy="402336"/>
          </a:xfrm>
          <a:prstGeom prst="rect">
            <a:avLst/>
          </a:prstGeom>
          <a:solidFill>
            <a:srgbClr val="0C4339"/>
          </a:solidFill>
          <a:ln/>
        </p:spPr>
      </p:sp>
      <p:sp>
        <p:nvSpPr>
          <p:cNvPr id="39" name="Text 36"/>
          <p:cNvSpPr/>
          <p:nvPr/>
        </p:nvSpPr>
        <p:spPr>
          <a:xfrm>
            <a:off x="548640" y="32918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0.88</a:t>
            </a:r>
            <a:endParaRPr lang="en-US" sz="1100" dirty="0"/>
          </a:p>
        </p:txBody>
      </p:sp>
      <p:sp>
        <p:nvSpPr>
          <p:cNvPr id="40" name="Shape 37"/>
          <p:cNvSpPr/>
          <p:nvPr/>
        </p:nvSpPr>
        <p:spPr>
          <a:xfrm>
            <a:off x="1968246" y="3291840"/>
            <a:ext cx="1309878" cy="402336"/>
          </a:xfrm>
          <a:prstGeom prst="rect">
            <a:avLst/>
          </a:prstGeom>
          <a:solidFill>
            <a:srgbClr val="0C4339"/>
          </a:solidFill>
          <a:ln/>
        </p:spPr>
      </p:sp>
      <p:sp>
        <p:nvSpPr>
          <p:cNvPr id="41" name="Text 38"/>
          <p:cNvSpPr/>
          <p:nvPr/>
        </p:nvSpPr>
        <p:spPr>
          <a:xfrm>
            <a:off x="1931670" y="32918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0.61</a:t>
            </a:r>
            <a:endParaRPr lang="en-US" sz="1100" dirty="0"/>
          </a:p>
        </p:txBody>
      </p:sp>
      <p:sp>
        <p:nvSpPr>
          <p:cNvPr id="42" name="Shape 39"/>
          <p:cNvSpPr/>
          <p:nvPr/>
        </p:nvSpPr>
        <p:spPr>
          <a:xfrm>
            <a:off x="3351276" y="3291840"/>
            <a:ext cx="1309878" cy="402336"/>
          </a:xfrm>
          <a:prstGeom prst="rect">
            <a:avLst/>
          </a:prstGeom>
          <a:solidFill>
            <a:srgbClr val="0C4339"/>
          </a:solidFill>
          <a:ln/>
        </p:spPr>
      </p:sp>
      <p:sp>
        <p:nvSpPr>
          <p:cNvPr id="43" name="Text 40"/>
          <p:cNvSpPr/>
          <p:nvPr/>
        </p:nvSpPr>
        <p:spPr>
          <a:xfrm>
            <a:off x="3314700" y="32918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0.29</a:t>
            </a:r>
            <a:endParaRPr lang="en-US" sz="1100" dirty="0"/>
          </a:p>
        </p:txBody>
      </p:sp>
      <p:sp>
        <p:nvSpPr>
          <p:cNvPr id="44" name="Shape 41"/>
          <p:cNvSpPr/>
          <p:nvPr/>
        </p:nvSpPr>
        <p:spPr>
          <a:xfrm>
            <a:off x="4734306" y="3291840"/>
            <a:ext cx="1309878" cy="402336"/>
          </a:xfrm>
          <a:prstGeom prst="rect">
            <a:avLst/>
          </a:prstGeom>
          <a:solidFill>
            <a:srgbClr val="0C4339"/>
          </a:solidFill>
          <a:ln/>
        </p:spPr>
      </p:sp>
      <p:sp>
        <p:nvSpPr>
          <p:cNvPr id="45" name="Text 42"/>
          <p:cNvSpPr/>
          <p:nvPr/>
        </p:nvSpPr>
        <p:spPr>
          <a:xfrm>
            <a:off x="4697730" y="32918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0.80</a:t>
            </a:r>
            <a:endParaRPr lang="en-US" sz="1100" dirty="0"/>
          </a:p>
        </p:txBody>
      </p:sp>
      <p:sp>
        <p:nvSpPr>
          <p:cNvPr id="46" name="Shape 43"/>
          <p:cNvSpPr/>
          <p:nvPr/>
        </p:nvSpPr>
        <p:spPr>
          <a:xfrm>
            <a:off x="6117336" y="3291840"/>
            <a:ext cx="1309878" cy="402336"/>
          </a:xfrm>
          <a:prstGeom prst="rect">
            <a:avLst/>
          </a:prstGeom>
          <a:solidFill>
            <a:srgbClr val="0C4339"/>
          </a:solidFill>
          <a:ln/>
        </p:spPr>
      </p:sp>
      <p:sp>
        <p:nvSpPr>
          <p:cNvPr id="47" name="Text 44"/>
          <p:cNvSpPr/>
          <p:nvPr/>
        </p:nvSpPr>
        <p:spPr>
          <a:xfrm>
            <a:off x="6080760" y="32918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0.42</a:t>
            </a:r>
            <a:endParaRPr lang="en-US" sz="1100" dirty="0"/>
          </a:p>
        </p:txBody>
      </p:sp>
      <p:sp>
        <p:nvSpPr>
          <p:cNvPr id="48" name="Shape 45"/>
          <p:cNvSpPr/>
          <p:nvPr/>
        </p:nvSpPr>
        <p:spPr>
          <a:xfrm>
            <a:off x="7500366" y="3291840"/>
            <a:ext cx="1309878" cy="402336"/>
          </a:xfrm>
          <a:prstGeom prst="rect">
            <a:avLst/>
          </a:prstGeom>
          <a:solidFill>
            <a:srgbClr val="0C4339"/>
          </a:solidFill>
          <a:ln/>
        </p:spPr>
      </p:sp>
      <p:sp>
        <p:nvSpPr>
          <p:cNvPr id="49" name="Text 46"/>
          <p:cNvSpPr/>
          <p:nvPr/>
        </p:nvSpPr>
        <p:spPr>
          <a:xfrm>
            <a:off x="7463790" y="32918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Bundle</a:t>
            </a:r>
            <a:endParaRPr lang="en-US" sz="1100" dirty="0"/>
          </a:p>
        </p:txBody>
      </p:sp>
      <p:sp>
        <p:nvSpPr>
          <p:cNvPr id="50" name="Shape 47"/>
          <p:cNvSpPr/>
          <p:nvPr/>
        </p:nvSpPr>
        <p:spPr>
          <a:xfrm>
            <a:off x="8883396" y="3291840"/>
            <a:ext cx="1309878" cy="402336"/>
          </a:xfrm>
          <a:prstGeom prst="rect">
            <a:avLst/>
          </a:prstGeom>
          <a:solidFill>
            <a:srgbClr val="0C4339"/>
          </a:solidFill>
          <a:ln/>
        </p:spPr>
      </p:sp>
      <p:sp>
        <p:nvSpPr>
          <p:cNvPr id="51" name="Text 48"/>
          <p:cNvSpPr/>
          <p:nvPr/>
        </p:nvSpPr>
        <p:spPr>
          <a:xfrm>
            <a:off x="8846820" y="32918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Status</a:t>
            </a:r>
            <a:endParaRPr lang="en-US" sz="1100" dirty="0"/>
          </a:p>
        </p:txBody>
      </p:sp>
      <p:sp>
        <p:nvSpPr>
          <p:cNvPr id="52" name="Shape 49"/>
          <p:cNvSpPr/>
          <p:nvPr/>
        </p:nvSpPr>
        <p:spPr>
          <a:xfrm>
            <a:off x="10266426" y="3291840"/>
            <a:ext cx="1309878" cy="402336"/>
          </a:xfrm>
          <a:prstGeom prst="rect">
            <a:avLst/>
          </a:prstGeom>
          <a:solidFill>
            <a:srgbClr val="0C4339"/>
          </a:solidFill>
          <a:ln/>
        </p:spPr>
      </p:sp>
      <p:sp>
        <p:nvSpPr>
          <p:cNvPr id="53" name="Text 50"/>
          <p:cNvSpPr/>
          <p:nvPr/>
        </p:nvSpPr>
        <p:spPr>
          <a:xfrm>
            <a:off x="10229850" y="32918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Rival B</a:t>
            </a:r>
            <a:endParaRPr lang="en-US" sz="1100" dirty="0"/>
          </a:p>
        </p:txBody>
      </p:sp>
      <p:sp>
        <p:nvSpPr>
          <p:cNvPr id="54" name="Shape 51"/>
          <p:cNvSpPr/>
          <p:nvPr/>
        </p:nvSpPr>
        <p:spPr>
          <a:xfrm>
            <a:off x="585216" y="37490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55" name="Text 52"/>
          <p:cNvSpPr/>
          <p:nvPr/>
        </p:nvSpPr>
        <p:spPr>
          <a:xfrm>
            <a:off x="548640" y="37490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0.79</a:t>
            </a:r>
            <a:endParaRPr lang="en-US" sz="1100" dirty="0"/>
          </a:p>
        </p:txBody>
      </p:sp>
      <p:sp>
        <p:nvSpPr>
          <p:cNvPr id="56" name="Shape 53"/>
          <p:cNvSpPr/>
          <p:nvPr/>
        </p:nvSpPr>
        <p:spPr>
          <a:xfrm>
            <a:off x="1968246" y="37490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57" name="Text 54"/>
          <p:cNvSpPr/>
          <p:nvPr/>
        </p:nvSpPr>
        <p:spPr>
          <a:xfrm>
            <a:off x="1931670" y="37490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0.22</a:t>
            </a:r>
            <a:endParaRPr lang="en-US" sz="1100" dirty="0"/>
          </a:p>
        </p:txBody>
      </p:sp>
      <p:sp>
        <p:nvSpPr>
          <p:cNvPr id="58" name="Shape 55"/>
          <p:cNvSpPr/>
          <p:nvPr/>
        </p:nvSpPr>
        <p:spPr>
          <a:xfrm>
            <a:off x="3351276" y="37490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59" name="Text 56"/>
          <p:cNvSpPr/>
          <p:nvPr/>
        </p:nvSpPr>
        <p:spPr>
          <a:xfrm>
            <a:off x="3314700" y="37490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0.66</a:t>
            </a:r>
            <a:endParaRPr lang="en-US" sz="1100" dirty="0"/>
          </a:p>
        </p:txBody>
      </p:sp>
      <p:sp>
        <p:nvSpPr>
          <p:cNvPr id="60" name="Shape 57"/>
          <p:cNvSpPr/>
          <p:nvPr/>
        </p:nvSpPr>
        <p:spPr>
          <a:xfrm>
            <a:off x="4734306" y="37490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61" name="Text 58"/>
          <p:cNvSpPr/>
          <p:nvPr/>
        </p:nvSpPr>
        <p:spPr>
          <a:xfrm>
            <a:off x="4697730" y="37490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0.48</a:t>
            </a:r>
            <a:endParaRPr lang="en-US" sz="1100" dirty="0"/>
          </a:p>
        </p:txBody>
      </p:sp>
      <p:sp>
        <p:nvSpPr>
          <p:cNvPr id="62" name="Shape 59"/>
          <p:cNvSpPr/>
          <p:nvPr/>
        </p:nvSpPr>
        <p:spPr>
          <a:xfrm>
            <a:off x="6117336" y="37490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63" name="Text 60"/>
          <p:cNvSpPr/>
          <p:nvPr/>
        </p:nvSpPr>
        <p:spPr>
          <a:xfrm>
            <a:off x="6080760" y="37490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0.71</a:t>
            </a:r>
            <a:endParaRPr lang="en-US" sz="1100" dirty="0"/>
          </a:p>
        </p:txBody>
      </p:sp>
      <p:sp>
        <p:nvSpPr>
          <p:cNvPr id="64" name="Shape 61"/>
          <p:cNvSpPr/>
          <p:nvPr/>
        </p:nvSpPr>
        <p:spPr>
          <a:xfrm>
            <a:off x="7500366" y="37490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65" name="Text 62"/>
          <p:cNvSpPr/>
          <p:nvPr/>
        </p:nvSpPr>
        <p:spPr>
          <a:xfrm>
            <a:off x="7463790" y="37490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Value</a:t>
            </a:r>
            <a:endParaRPr lang="en-US" sz="1100" dirty="0"/>
          </a:p>
        </p:txBody>
      </p:sp>
      <p:sp>
        <p:nvSpPr>
          <p:cNvPr id="66" name="Shape 63"/>
          <p:cNvSpPr/>
          <p:nvPr/>
        </p:nvSpPr>
        <p:spPr>
          <a:xfrm>
            <a:off x="8883396" y="37490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67" name="Text 64"/>
          <p:cNvSpPr/>
          <p:nvPr/>
        </p:nvSpPr>
        <p:spPr>
          <a:xfrm>
            <a:off x="8846820" y="37490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Family</a:t>
            </a:r>
            <a:endParaRPr lang="en-US" sz="1100" dirty="0"/>
          </a:p>
        </p:txBody>
      </p:sp>
      <p:sp>
        <p:nvSpPr>
          <p:cNvPr id="68" name="Shape 65"/>
          <p:cNvSpPr/>
          <p:nvPr/>
        </p:nvSpPr>
        <p:spPr>
          <a:xfrm>
            <a:off x="10266426" y="3749040"/>
            <a:ext cx="1309878" cy="402336"/>
          </a:xfrm>
          <a:prstGeom prst="rect">
            <a:avLst/>
          </a:prstGeom>
          <a:solidFill>
            <a:srgbClr val="0A3F37"/>
          </a:solidFill>
          <a:ln/>
        </p:spPr>
      </p:sp>
      <p:sp>
        <p:nvSpPr>
          <p:cNvPr id="69" name="Text 66"/>
          <p:cNvSpPr/>
          <p:nvPr/>
        </p:nvSpPr>
        <p:spPr>
          <a:xfrm>
            <a:off x="10229850" y="3749040"/>
            <a:ext cx="1383030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E4EEE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Rival C</a:t>
            </a:r>
            <a:endParaRPr lang="en-US" sz="1100" dirty="0"/>
          </a:p>
        </p:txBody>
      </p:sp>
      <p:sp>
        <p:nvSpPr>
          <p:cNvPr id="70" name="Text 67"/>
          <p:cNvSpPr/>
          <p:nvPr/>
        </p:nvSpPr>
        <p:spPr>
          <a:xfrm>
            <a:off x="548640" y="4663440"/>
            <a:ext cx="110642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400" dirty="0">
                <a:solidFill>
                  <a:srgbClr val="CBDA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person scored for how to reach them, what to offer, why they buy, and which competitor might tempt them away — one file does the job of the audience list, the media plan, and the creative brief.</a:t>
            </a:r>
            <a:endParaRPr lang="en-US" sz="1400" dirty="0"/>
          </a:p>
        </p:txBody>
      </p:sp>
      <p:sp>
        <p:nvSpPr>
          <p:cNvPr id="71" name="Text 68"/>
          <p:cNvSpPr/>
          <p:nvPr/>
        </p:nvSpPr>
        <p:spPr>
          <a:xfrm>
            <a:off x="548640" y="5577840"/>
            <a:ext cx="110642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8FA9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Example rows; scores illustrative. Every column is a real, orderable score on the same 0–1 scale.</a:t>
            </a:r>
            <a:endParaRPr lang="en-US" sz="1100" dirty="0"/>
          </a:p>
        </p:txBody>
      </p:sp>
      <p:sp>
        <p:nvSpPr>
          <p:cNvPr id="72" name="Text 69"/>
          <p:cNvSpPr/>
          <p:nvPr/>
        </p:nvSpPr>
        <p:spPr>
          <a:xfrm>
            <a:off x="548640" y="6419088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8FA9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Delivered as a scored file — plus this ready-to-present deck, built from the same scores.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630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09728"/>
          </a:xfrm>
          <a:prstGeom prst="rect">
            <a:avLst/>
          </a:prstGeom>
          <a:solidFill>
            <a:srgbClr val="F1C400"/>
          </a:solidFill>
          <a:ln/>
        </p:spPr>
      </p:sp>
      <p:pic>
        <p:nvPicPr>
          <p:cNvPr id="3" name="Image 0" descr="/home/claude/logo-whit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502920"/>
            <a:ext cx="2468880" cy="90558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2920" y="2286000"/>
            <a:ext cx="822960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52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Seven words in.</a:t>
            </a:r>
            <a:endParaRPr lang="en-US" sz="4800" dirty="0"/>
          </a:p>
          <a:p>
            <a:pPr indent="0" marL="0">
              <a:lnSpc>
                <a:spcPts val="52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full plan out.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548640" y="4114800"/>
            <a:ext cx="91440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F1C4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afternoon.  Zero code.  Zero models trained.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548640" y="4800600"/>
            <a:ext cx="84124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00"/>
              </a:lnSpc>
              <a:buNone/>
            </a:pPr>
            <a:r>
              <a:rPr lang="en-US" sz="1500" dirty="0">
                <a:solidFill>
                  <a:srgbClr val="D8E4D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Point Intelafy at the data you already license, and a plain sentence comes back as a scored audience, a media plan, and a creative brief — together.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548640" y="5943600"/>
            <a:ext cx="8229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9BB3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measurement engine behind the audience.</a:t>
            </a:r>
            <a:endParaRPr lang="en-US" sz="1300" dirty="0"/>
          </a:p>
        </p:txBody>
      </p:sp>
      <p:pic>
        <p:nvPicPr>
          <p:cNvPr id="8" name="Image 1" descr="/home/claude/site/assets/img/product-hype.jp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2377440"/>
            <a:ext cx="2743200" cy="2743200"/>
          </a:xfrm>
          <a:prstGeom prst="ellipse">
            <a:avLst/>
          </a:prstGeom>
          <a:effectLst>
            <a:outerShdw sx="100000" sy="100000" kx="0" ky="0" algn="bl" rotWithShape="0" blurRad="101600" dist="38100" dir="5400000">
              <a:srgbClr val="1A2A22">
                <a:alpha val="18000"/>
              </a:srgbClr>
            </a:outerShdw>
          </a:effectLst>
        </p:spPr>
      </p:pic>
      <p:sp>
        <p:nvSpPr>
          <p:cNvPr id="9" name="Text 5"/>
          <p:cNvSpPr/>
          <p:nvPr/>
        </p:nvSpPr>
        <p:spPr>
          <a:xfrm>
            <a:off x="548640" y="6419088"/>
            <a:ext cx="110642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BB3A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Illustrative example; company and figures anonymized.  © 2026 Intelafy.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Sneaker Buyers — Super Audience &amp; Marketing Plan</dc:title>
  <dc:subject>PptxGenJS Presentation</dc:subject>
  <dc:creator>Intelafy</dc:creator>
  <cp:lastModifiedBy>Intelafy</cp:lastModifiedBy>
  <cp:revision>1</cp:revision>
  <dcterms:created xsi:type="dcterms:W3CDTF">2026-07-22T00:09:50Z</dcterms:created>
  <dcterms:modified xsi:type="dcterms:W3CDTF">2026-07-22T00:09:50Z</dcterms:modified>
</cp:coreProperties>
</file>